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nice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863B4D3-D3B6-4D8F-A943-76D518F0DB61}" type="datetimeFigureOut">
              <a:rPr lang="cs-CZ" smtClean="0"/>
              <a:t>26.04.2023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AB9F6F9-7AF8-4443-915A-777CD5AB434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3B4D3-D3B6-4D8F-A943-76D518F0DB61}" type="datetimeFigureOut">
              <a:rPr lang="cs-CZ" smtClean="0"/>
              <a:t>26.04.2023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9F6F9-7AF8-4443-915A-777CD5AB434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3B4D3-D3B6-4D8F-A943-76D518F0DB61}" type="datetimeFigureOut">
              <a:rPr lang="cs-CZ" smtClean="0"/>
              <a:t>26.04.2023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9F6F9-7AF8-4443-915A-777CD5AB434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3B4D3-D3B6-4D8F-A943-76D518F0DB61}" type="datetimeFigureOut">
              <a:rPr lang="cs-CZ" smtClean="0"/>
              <a:t>26.04.2023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9F6F9-7AF8-4443-915A-777CD5AB4340}" type="slidenum">
              <a:rPr lang="cs-CZ" smtClean="0"/>
              <a:t>‹#›</a:t>
            </a:fld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3B4D3-D3B6-4D8F-A943-76D518F0DB61}" type="datetimeFigureOut">
              <a:rPr lang="cs-CZ" smtClean="0"/>
              <a:t>26.04.2023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9F6F9-7AF8-4443-915A-777CD5AB4340}" type="slidenum">
              <a:rPr lang="cs-CZ" smtClean="0"/>
              <a:t>‹#›</a:t>
            </a:fld>
            <a:endParaRPr lang="cs-CZ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3B4D3-D3B6-4D8F-A943-76D518F0DB61}" type="datetimeFigureOut">
              <a:rPr lang="cs-CZ" smtClean="0"/>
              <a:t>26.04.2023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9F6F9-7AF8-4443-915A-777CD5AB4340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3B4D3-D3B6-4D8F-A943-76D518F0DB61}" type="datetimeFigureOut">
              <a:rPr lang="cs-CZ" smtClean="0"/>
              <a:t>26.04.2023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9F6F9-7AF8-4443-915A-777CD5AB4340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3B4D3-D3B6-4D8F-A943-76D518F0DB61}" type="datetimeFigureOut">
              <a:rPr lang="cs-CZ" smtClean="0"/>
              <a:t>26.04.2023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9F6F9-7AF8-4443-915A-777CD5AB4340}" type="slidenum">
              <a:rPr lang="cs-CZ" smtClean="0"/>
              <a:t>‹#›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3B4D3-D3B6-4D8F-A943-76D518F0DB61}" type="datetimeFigureOut">
              <a:rPr lang="cs-CZ" smtClean="0"/>
              <a:t>26.04.2023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9F6F9-7AF8-4443-915A-777CD5AB434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F863B4D3-D3B6-4D8F-A943-76D518F0DB61}" type="datetimeFigureOut">
              <a:rPr lang="cs-CZ" smtClean="0"/>
              <a:t>26.04.2023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9F6F9-7AF8-4443-915A-777CD5AB4340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/>
              <a:t>Kliknutím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863B4D3-D3B6-4D8F-A943-76D518F0DB61}" type="datetimeFigureOut">
              <a:rPr lang="cs-CZ" smtClean="0"/>
              <a:t>26.04.2023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AB9F6F9-7AF8-4443-915A-777CD5AB4340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nice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nice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863B4D3-D3B6-4D8F-A943-76D518F0DB61}" type="datetimeFigureOut">
              <a:rPr lang="cs-CZ" smtClean="0"/>
              <a:t>26.04.2023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AB9F6F9-7AF8-4443-915A-777CD5AB434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052736"/>
            <a:ext cx="7772400" cy="2193657"/>
          </a:xfrm>
        </p:spPr>
        <p:txBody>
          <a:bodyPr>
            <a:normAutofit/>
          </a:bodyPr>
          <a:lstStyle/>
          <a:p>
            <a:r>
              <a:rPr lang="en-US" sz="2400" dirty="0">
                <a:effectLst/>
                <a:latin typeface="Arial" pitchFamily="34" charset="0"/>
                <a:cs typeface="Arial" pitchFamily="34" charset="0"/>
              </a:rPr>
              <a:t>Diagnostic challenges and </a:t>
            </a:r>
            <a:r>
              <a:rPr lang="en-US" sz="2400" dirty="0" err="1">
                <a:effectLst/>
                <a:latin typeface="Arial" pitchFamily="34" charset="0"/>
                <a:cs typeface="Arial" pitchFamily="34" charset="0"/>
              </a:rPr>
              <a:t>dilemas</a:t>
            </a:r>
            <a:r>
              <a:rPr lang="en-US" sz="2400" dirty="0">
                <a:effectLst/>
                <a:latin typeface="Arial" pitchFamily="34" charset="0"/>
                <a:cs typeface="Arial" pitchFamily="34" charset="0"/>
              </a:rPr>
              <a:t> in</a:t>
            </a:r>
            <a:r>
              <a:rPr lang="cs-CZ" sz="2400" dirty="0">
                <a:effectLst/>
                <a:latin typeface="Arial" pitchFamily="34" charset="0"/>
                <a:cs typeface="Arial" pitchFamily="34" charset="0"/>
              </a:rPr>
              <a:t> NEN </a:t>
            </a:r>
            <a:r>
              <a:rPr lang="cs-CZ" sz="2400" dirty="0" err="1">
                <a:effectLst/>
                <a:latin typeface="Arial" pitchFamily="34" charset="0"/>
                <a:cs typeface="Arial" pitchFamily="34" charset="0"/>
              </a:rPr>
              <a:t>medicine</a:t>
            </a:r>
            <a:endParaRPr lang="cs-CZ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5800" y="3429000"/>
            <a:ext cx="7772400" cy="1382311"/>
          </a:xfrm>
        </p:spPr>
        <p:txBody>
          <a:bodyPr>
            <a:normAutofit/>
          </a:bodyPr>
          <a:lstStyle/>
          <a:p>
            <a:pPr algn="ctr"/>
            <a:r>
              <a:rPr lang="cs-CZ" sz="2200" dirty="0">
                <a:latin typeface="Arial" pitchFamily="34" charset="0"/>
                <a:cs typeface="Arial" pitchFamily="34" charset="0"/>
              </a:rPr>
              <a:t>MUDr. Michaela </a:t>
            </a:r>
            <a:r>
              <a:rPr lang="cs-CZ" sz="2200" dirty="0" err="1">
                <a:latin typeface="Arial" pitchFamily="34" charset="0"/>
                <a:cs typeface="Arial" pitchFamily="34" charset="0"/>
              </a:rPr>
              <a:t>Hándlová</a:t>
            </a:r>
            <a:endParaRPr lang="cs-CZ" sz="22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cs-CZ" sz="2200" dirty="0">
                <a:latin typeface="Arial" pitchFamily="34" charset="0"/>
                <a:cs typeface="Arial" pitchFamily="34" charset="0"/>
              </a:rPr>
              <a:t>Onkologické oddělení</a:t>
            </a:r>
          </a:p>
          <a:p>
            <a:pPr algn="ctr"/>
            <a:r>
              <a:rPr lang="cs-CZ" sz="2200" dirty="0">
                <a:latin typeface="Arial" pitchFamily="34" charset="0"/>
                <a:cs typeface="Arial" pitchFamily="34" charset="0"/>
              </a:rPr>
              <a:t>Nemocnice České Budějovice a.s</a:t>
            </a:r>
            <a:r>
              <a:rPr lang="cs-CZ" sz="2800" dirty="0">
                <a:latin typeface="Arial" pitchFamily="34" charset="0"/>
                <a:cs typeface="Arial" pitchFamily="34" charset="0"/>
              </a:rPr>
              <a:t>.</a:t>
            </a:r>
            <a:endParaRPr lang="cs-CZ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xmlns="" id="{EC98067C-EFA1-B5D7-137D-2F442921D00C}"/>
              </a:ext>
            </a:extLst>
          </p:cNvPr>
          <p:cNvSpPr txBox="1"/>
          <p:nvPr/>
        </p:nvSpPr>
        <p:spPr>
          <a:xfrm>
            <a:off x="1691680" y="4811311"/>
            <a:ext cx="62646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Prezentace vznikla za podpory firmy Ipsen Pharma s.r.o</a:t>
            </a:r>
            <a:r>
              <a:rPr lang="pl-PL" sz="18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cs-CZ" sz="180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5762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  <a:p>
            <a:pPr marL="109728" indent="0">
              <a:buNone/>
            </a:pPr>
            <a:r>
              <a:rPr lang="cs-CZ" dirty="0"/>
              <a:t>                 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2305086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504056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cs-CZ" sz="16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‣ 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Histopatologie </a:t>
            </a:r>
          </a:p>
          <a:p>
            <a:pPr marL="109728" indent="0">
              <a:buNone/>
            </a:pPr>
            <a:r>
              <a:rPr lang="cs-CZ" sz="1600" dirty="0">
                <a:latin typeface="Arial" pitchFamily="34" charset="0"/>
                <a:cs typeface="Arial" pitchFamily="34" charset="0"/>
              </a:rPr>
              <a:t>  </a:t>
            </a:r>
            <a:r>
              <a:rPr lang="cs-CZ" sz="16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1600" dirty="0">
                <a:solidFill>
                  <a:schemeClr val="bg2">
                    <a:lumMod val="50000"/>
                  </a:schemeClr>
                </a:solidFill>
                <a:latin typeface="Lucida Sans Unicode"/>
                <a:cs typeface="Lucida Sans Unicode"/>
              </a:rPr>
              <a:t>‣</a:t>
            </a:r>
            <a:r>
              <a:rPr lang="cs-CZ" sz="16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1600" dirty="0" err="1">
                <a:latin typeface="Arial" pitchFamily="34" charset="0"/>
                <a:cs typeface="Arial" pitchFamily="34" charset="0"/>
              </a:rPr>
              <a:t>Imunohistochemie</a:t>
            </a:r>
            <a:endParaRPr lang="cs-CZ" sz="1600" dirty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r>
              <a:rPr lang="cs-CZ" sz="16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cs-CZ" sz="1600" dirty="0">
                <a:solidFill>
                  <a:schemeClr val="bg2">
                    <a:lumMod val="50000"/>
                  </a:schemeClr>
                </a:solidFill>
                <a:latin typeface="Lucida Sans Unicode"/>
                <a:cs typeface="Lucida Sans Unicode"/>
              </a:rPr>
              <a:t>‣</a:t>
            </a:r>
            <a:r>
              <a:rPr lang="cs-CZ" sz="16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1600" dirty="0" err="1">
                <a:latin typeface="Arial" pitchFamily="34" charset="0"/>
                <a:cs typeface="Arial" pitchFamily="34" charset="0"/>
              </a:rPr>
              <a:t>chromogranin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  A, </a:t>
            </a:r>
            <a:r>
              <a:rPr lang="cs-CZ" sz="1600" dirty="0" err="1">
                <a:latin typeface="Arial" pitchFamily="34" charset="0"/>
                <a:cs typeface="Arial" pitchFamily="34" charset="0"/>
              </a:rPr>
              <a:t>synaptofysin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, NSE, proliferační aktivita, grade</a:t>
            </a:r>
          </a:p>
          <a:p>
            <a:pPr>
              <a:buFontTx/>
              <a:buChar char="-"/>
            </a:pPr>
            <a:endParaRPr lang="cs-CZ" sz="1600" dirty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r>
              <a:rPr lang="cs-CZ" sz="16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‣ 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Biochemické </a:t>
            </a:r>
            <a:r>
              <a:rPr lang="cs-CZ" sz="1600" dirty="0" err="1">
                <a:latin typeface="Arial" pitchFamily="34" charset="0"/>
                <a:cs typeface="Arial" pitchFamily="34" charset="0"/>
              </a:rPr>
              <a:t>markery</a:t>
            </a:r>
            <a:endParaRPr lang="cs-CZ" sz="1600" dirty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r>
              <a:rPr lang="cs-CZ" sz="1600" dirty="0">
                <a:latin typeface="Arial" pitchFamily="34" charset="0"/>
                <a:cs typeface="Arial" pitchFamily="34" charset="0"/>
              </a:rPr>
              <a:t>  </a:t>
            </a:r>
            <a:r>
              <a:rPr lang="cs-CZ" sz="1600" dirty="0">
                <a:solidFill>
                  <a:schemeClr val="bg2">
                    <a:lumMod val="50000"/>
                  </a:schemeClr>
                </a:solidFill>
                <a:cs typeface="Lucida Sans Unicode"/>
              </a:rPr>
              <a:t>‣</a:t>
            </a:r>
            <a:r>
              <a:rPr lang="cs-CZ" sz="16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cs-CZ" sz="1600" dirty="0" err="1">
                <a:latin typeface="Arial" pitchFamily="34" charset="0"/>
                <a:cs typeface="Arial" pitchFamily="34" charset="0"/>
              </a:rPr>
              <a:t>chromogranin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  A, HIAA, NSE, histamin, gastrin, </a:t>
            </a:r>
            <a:r>
              <a:rPr lang="cs-CZ" sz="1600" dirty="0" err="1">
                <a:latin typeface="Arial" pitchFamily="34" charset="0"/>
                <a:cs typeface="Arial" pitchFamily="34" charset="0"/>
              </a:rPr>
              <a:t>glukagon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 , inzulín, </a:t>
            </a:r>
            <a:r>
              <a:rPr lang="cs-CZ" sz="1600" dirty="0" err="1">
                <a:latin typeface="Arial" pitchFamily="34" charset="0"/>
                <a:cs typeface="Arial" pitchFamily="34" charset="0"/>
              </a:rPr>
              <a:t>somatostatin</a:t>
            </a:r>
            <a:endParaRPr lang="cs-CZ" sz="1600" dirty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endParaRPr lang="cs-CZ" sz="1600" dirty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r>
              <a:rPr lang="cs-CZ" sz="16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‣ 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Genetika</a:t>
            </a:r>
          </a:p>
          <a:p>
            <a:pPr marL="109728" indent="0">
              <a:buNone/>
            </a:pPr>
            <a:r>
              <a:rPr lang="cs-CZ" sz="1600" dirty="0">
                <a:latin typeface="Arial" pitchFamily="34" charset="0"/>
                <a:cs typeface="Arial" pitchFamily="34" charset="0"/>
              </a:rPr>
              <a:t>   </a:t>
            </a:r>
            <a:r>
              <a:rPr lang="cs-CZ" sz="1600" dirty="0">
                <a:solidFill>
                  <a:schemeClr val="bg2">
                    <a:lumMod val="50000"/>
                  </a:schemeClr>
                </a:solidFill>
                <a:cs typeface="Lucida Sans Unicode"/>
              </a:rPr>
              <a:t>‣</a:t>
            </a:r>
            <a:r>
              <a:rPr lang="cs-CZ" sz="16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MEN 1, MEN 2, von </a:t>
            </a:r>
            <a:r>
              <a:rPr lang="cs-CZ" sz="1600" dirty="0" err="1">
                <a:latin typeface="Arial" pitchFamily="34" charset="0"/>
                <a:cs typeface="Arial" pitchFamily="34" charset="0"/>
              </a:rPr>
              <a:t>Hippel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 –</a:t>
            </a:r>
            <a:r>
              <a:rPr lang="cs-CZ" sz="1600" dirty="0" err="1">
                <a:latin typeface="Arial" pitchFamily="34" charset="0"/>
                <a:cs typeface="Arial" pitchFamily="34" charset="0"/>
              </a:rPr>
              <a:t>Lindau</a:t>
            </a:r>
            <a:endParaRPr lang="cs-CZ" sz="1600" dirty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endParaRPr lang="cs-CZ" sz="1600" dirty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r>
              <a:rPr lang="cs-CZ" sz="16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‣ 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Druhé čtení</a:t>
            </a:r>
          </a:p>
          <a:p>
            <a:pPr marL="109728" indent="0">
              <a:buNone/>
            </a:pPr>
            <a:endParaRPr lang="cs-CZ" sz="1600" dirty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r>
              <a:rPr lang="cs-CZ" sz="16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‣ 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Klinika</a:t>
            </a:r>
          </a:p>
          <a:p>
            <a:pPr marL="109728" indent="0">
              <a:buNone/>
            </a:pPr>
            <a:r>
              <a:rPr lang="cs-CZ" sz="1600" dirty="0">
                <a:latin typeface="Arial" pitchFamily="34" charset="0"/>
                <a:cs typeface="Arial" pitchFamily="34" charset="0"/>
              </a:rPr>
              <a:t>  </a:t>
            </a:r>
            <a:r>
              <a:rPr lang="cs-CZ" sz="16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1600" dirty="0">
                <a:solidFill>
                  <a:schemeClr val="bg2">
                    <a:lumMod val="50000"/>
                  </a:schemeClr>
                </a:solidFill>
                <a:cs typeface="Lucida Sans Unicode"/>
              </a:rPr>
              <a:t>‣</a:t>
            </a:r>
            <a:r>
              <a:rPr lang="cs-CZ" sz="16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1600" dirty="0">
                <a:solidFill>
                  <a:schemeClr val="bg2">
                    <a:lumMod val="50000"/>
                  </a:schemeClr>
                </a:solidFill>
                <a:cs typeface="Lucida Sans Unicode"/>
              </a:rPr>
              <a:t> 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hot- flush, průjem, dušnost</a:t>
            </a:r>
          </a:p>
          <a:p>
            <a:pPr marL="109728" indent="0">
              <a:buNone/>
            </a:pPr>
            <a:endParaRPr lang="cs-CZ" sz="1800" dirty="0"/>
          </a:p>
          <a:p>
            <a:pPr marL="109728" indent="0">
              <a:buNone/>
            </a:pPr>
            <a:r>
              <a:rPr lang="cs-CZ" sz="800" dirty="0" err="1">
                <a:latin typeface="Arial" pitchFamily="34" charset="0"/>
                <a:cs typeface="Arial" pitchFamily="34" charset="0"/>
              </a:rPr>
              <a:t>Aurel</a:t>
            </a:r>
            <a:r>
              <a:rPr lang="cs-CZ" sz="8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800" dirty="0" err="1">
                <a:latin typeface="Arial" pitchFamily="34" charset="0"/>
                <a:cs typeface="Arial" pitchFamily="34" charset="0"/>
              </a:rPr>
              <a:t>Perren</a:t>
            </a:r>
            <a:r>
              <a:rPr lang="cs-CZ" sz="800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800" dirty="0" smtClean="0">
                <a:latin typeface="Arial" pitchFamily="34" charset="0"/>
                <a:cs typeface="Arial" pitchFamily="34" charset="0"/>
              </a:rPr>
              <a:t>Are </a:t>
            </a:r>
            <a:r>
              <a:rPr lang="en-US" sz="800" dirty="0">
                <a:latin typeface="Arial" pitchFamily="34" charset="0"/>
                <a:cs typeface="Arial" pitchFamily="34" charset="0"/>
              </a:rPr>
              <a:t>we sure, that it is NEN? The importance of histopathology review by a NEN expert pathologist</a:t>
            </a:r>
            <a:endParaRPr lang="cs-CZ" sz="800" dirty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endParaRPr lang="cs-CZ" dirty="0"/>
          </a:p>
          <a:p>
            <a:pPr>
              <a:buFontTx/>
              <a:buChar char="-"/>
            </a:pPr>
            <a:endParaRPr lang="cs-CZ" dirty="0"/>
          </a:p>
          <a:p>
            <a:endParaRPr lang="cs-CZ" dirty="0"/>
          </a:p>
          <a:p>
            <a:endParaRPr lang="cs-CZ" dirty="0"/>
          </a:p>
          <a:p>
            <a:pPr marL="109728" indent="0">
              <a:buNone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Diagnóza závisí na:</a:t>
            </a:r>
          </a:p>
        </p:txBody>
      </p:sp>
    </p:spTree>
    <p:extLst>
      <p:ext uri="{BB962C8B-B14F-4D97-AF65-F5344CB8AC3E}">
        <p14:creationId xmlns:p14="http://schemas.microsoft.com/office/powerpoint/2010/main" val="2993264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827992"/>
          </a:xfrm>
        </p:spPr>
        <p:txBody>
          <a:bodyPr>
            <a:normAutofit/>
          </a:bodyPr>
          <a:lstStyle/>
          <a:p>
            <a:r>
              <a:rPr lang="cs-CZ" sz="1600" dirty="0" err="1" smtClean="0">
                <a:latin typeface="Arial" pitchFamily="34" charset="0"/>
                <a:cs typeface="Arial" pitchFamily="34" charset="0"/>
              </a:rPr>
              <a:t>Chromogranin</a:t>
            </a:r>
            <a:r>
              <a:rPr lang="cs-CZ" sz="1600" dirty="0" smtClean="0">
                <a:latin typeface="Arial" pitchFamily="34" charset="0"/>
                <a:cs typeface="Arial" pitchFamily="34" charset="0"/>
              </a:rPr>
              <a:t>  A</a:t>
            </a:r>
          </a:p>
          <a:p>
            <a:endParaRPr lang="cs-CZ" sz="1600" dirty="0" smtClean="0">
              <a:latin typeface="Arial" pitchFamily="34" charset="0"/>
              <a:cs typeface="Arial" pitchFamily="34" charset="0"/>
            </a:endParaRPr>
          </a:p>
          <a:p>
            <a:r>
              <a:rPr lang="cs-CZ" sz="1600" dirty="0" smtClean="0">
                <a:latin typeface="Arial" pitchFamily="34" charset="0"/>
                <a:cs typeface="Arial" pitchFamily="34" charset="0"/>
              </a:rPr>
              <a:t>Kyselina </a:t>
            </a:r>
            <a:r>
              <a:rPr lang="cs-CZ" sz="1600" dirty="0" err="1" smtClean="0">
                <a:latin typeface="Arial" pitchFamily="34" charset="0"/>
                <a:cs typeface="Arial" pitchFamily="34" charset="0"/>
              </a:rPr>
              <a:t>hydroxyindoloctová</a:t>
            </a:r>
            <a:endParaRPr lang="cs-CZ" sz="1600" dirty="0" smtClean="0">
              <a:latin typeface="Arial" pitchFamily="34" charset="0"/>
              <a:cs typeface="Arial" pitchFamily="34" charset="0"/>
            </a:endParaRPr>
          </a:p>
          <a:p>
            <a:endParaRPr lang="cs-CZ" sz="1600" dirty="0" smtClean="0">
              <a:latin typeface="Arial" pitchFamily="34" charset="0"/>
              <a:cs typeface="Arial" pitchFamily="34" charset="0"/>
            </a:endParaRPr>
          </a:p>
          <a:p>
            <a:endParaRPr lang="cs-CZ" sz="1600" dirty="0" smtClean="0">
              <a:latin typeface="Arial" pitchFamily="34" charset="0"/>
              <a:cs typeface="Arial" pitchFamily="34" charset="0"/>
            </a:endParaRPr>
          </a:p>
          <a:p>
            <a:endParaRPr lang="cs-CZ" sz="1600" dirty="0" smtClean="0">
              <a:latin typeface="Arial" pitchFamily="34" charset="0"/>
              <a:cs typeface="Arial" pitchFamily="34" charset="0"/>
            </a:endParaRPr>
          </a:p>
          <a:p>
            <a:endParaRPr lang="cs-CZ" sz="1600" dirty="0" smtClean="0">
              <a:latin typeface="Arial" pitchFamily="34" charset="0"/>
              <a:cs typeface="Arial" pitchFamily="34" charset="0"/>
            </a:endParaRPr>
          </a:p>
          <a:p>
            <a:endParaRPr lang="cs-CZ" sz="1600" dirty="0" smtClean="0">
              <a:latin typeface="Arial" pitchFamily="34" charset="0"/>
              <a:cs typeface="Arial" pitchFamily="34" charset="0"/>
            </a:endParaRPr>
          </a:p>
          <a:p>
            <a:endParaRPr lang="cs-CZ" sz="1600" dirty="0">
              <a:latin typeface="Arial" pitchFamily="34" charset="0"/>
              <a:cs typeface="Arial" pitchFamily="34" charset="0"/>
            </a:endParaRPr>
          </a:p>
          <a:p>
            <a:endParaRPr lang="cs-CZ" sz="1600" dirty="0" smtClean="0">
              <a:latin typeface="Arial" pitchFamily="34" charset="0"/>
              <a:cs typeface="Arial" pitchFamily="34" charset="0"/>
            </a:endParaRPr>
          </a:p>
          <a:p>
            <a:endParaRPr lang="cs-CZ" sz="1600" dirty="0">
              <a:latin typeface="Arial" pitchFamily="34" charset="0"/>
              <a:cs typeface="Arial" pitchFamily="34" charset="0"/>
            </a:endParaRPr>
          </a:p>
          <a:p>
            <a:endParaRPr lang="cs-CZ" sz="1600" dirty="0" smtClean="0">
              <a:latin typeface="Arial" pitchFamily="34" charset="0"/>
              <a:cs typeface="Arial" pitchFamily="34" charset="0"/>
            </a:endParaRPr>
          </a:p>
          <a:p>
            <a:endParaRPr lang="cs-CZ" sz="1600" dirty="0">
              <a:latin typeface="Arial" pitchFamily="34" charset="0"/>
              <a:cs typeface="Arial" pitchFamily="34" charset="0"/>
            </a:endParaRPr>
          </a:p>
          <a:p>
            <a:endParaRPr lang="cs-CZ" sz="1600" dirty="0" smtClean="0">
              <a:latin typeface="Arial" pitchFamily="34" charset="0"/>
              <a:cs typeface="Arial" pitchFamily="34" charset="0"/>
            </a:endParaRPr>
          </a:p>
          <a:p>
            <a:endParaRPr lang="cs-CZ" sz="1600" dirty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r>
              <a:rPr lang="cs-CZ" sz="800" dirty="0" err="1">
                <a:latin typeface="Arial" pitchFamily="34" charset="0"/>
                <a:cs typeface="Arial" pitchFamily="34" charset="0"/>
              </a:rPr>
              <a:t>Staffan</a:t>
            </a:r>
            <a:r>
              <a:rPr lang="cs-CZ" sz="8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800" dirty="0" err="1">
                <a:latin typeface="Arial" pitchFamily="34" charset="0"/>
                <a:cs typeface="Arial" pitchFamily="34" charset="0"/>
              </a:rPr>
              <a:t>Welin</a:t>
            </a:r>
            <a:r>
              <a:rPr lang="cs-CZ" sz="800" dirty="0">
                <a:latin typeface="Arial" pitchFamily="34" charset="0"/>
                <a:cs typeface="Arial" pitchFamily="34" charset="0"/>
              </a:rPr>
              <a:t>:</a:t>
            </a:r>
            <a:r>
              <a:rPr lang="en-US" sz="800" dirty="0">
                <a:latin typeface="Arial" pitchFamily="34" charset="0"/>
                <a:cs typeface="Arial" pitchFamily="34" charset="0"/>
              </a:rPr>
              <a:t>NET biomarkers: How do I interpret 5 HIAA/</a:t>
            </a:r>
            <a:r>
              <a:rPr lang="en-US" sz="800" dirty="0" err="1">
                <a:latin typeface="Arial" pitchFamily="34" charset="0"/>
                <a:cs typeface="Arial" pitchFamily="34" charset="0"/>
              </a:rPr>
              <a:t>Chromogranin</a:t>
            </a:r>
            <a:r>
              <a:rPr lang="en-US" sz="800" dirty="0">
                <a:latin typeface="Arial" pitchFamily="34" charset="0"/>
                <a:cs typeface="Arial" pitchFamily="34" charset="0"/>
              </a:rPr>
              <a:t> A increase in small intestinal NET.</a:t>
            </a:r>
            <a:endParaRPr lang="cs-CZ" sz="800" dirty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endParaRPr lang="cs-CZ" sz="900" dirty="0" smtClean="0">
              <a:latin typeface="Arial" pitchFamily="34" charset="0"/>
              <a:cs typeface="Arial" pitchFamily="34" charset="0"/>
            </a:endParaRPr>
          </a:p>
          <a:p>
            <a:endParaRPr lang="cs-CZ" sz="1600" dirty="0" smtClean="0">
              <a:latin typeface="Arial" pitchFamily="34" charset="0"/>
              <a:cs typeface="Arial" pitchFamily="34" charset="0"/>
            </a:endParaRPr>
          </a:p>
          <a:p>
            <a:endParaRPr lang="cs-CZ" sz="1600" dirty="0" smtClean="0">
              <a:latin typeface="Arial" pitchFamily="34" charset="0"/>
              <a:cs typeface="Arial" pitchFamily="34" charset="0"/>
            </a:endParaRPr>
          </a:p>
          <a:p>
            <a:endParaRPr lang="cs-CZ" sz="1600" dirty="0" smtClean="0">
              <a:latin typeface="Arial" pitchFamily="34" charset="0"/>
              <a:cs typeface="Arial" pitchFamily="34" charset="0"/>
            </a:endParaRPr>
          </a:p>
          <a:p>
            <a:endParaRPr lang="cs-CZ" sz="1600" dirty="0" smtClean="0">
              <a:latin typeface="Arial" pitchFamily="34" charset="0"/>
              <a:cs typeface="Arial" pitchFamily="34" charset="0"/>
            </a:endParaRPr>
          </a:p>
          <a:p>
            <a:endParaRPr lang="cs-CZ" sz="1600" dirty="0" smtClean="0">
              <a:latin typeface="Arial" pitchFamily="34" charset="0"/>
              <a:cs typeface="Arial" pitchFamily="34" charset="0"/>
            </a:endParaRPr>
          </a:p>
          <a:p>
            <a:endParaRPr lang="cs-CZ" sz="1600" dirty="0" smtClean="0">
              <a:latin typeface="Arial" pitchFamily="34" charset="0"/>
              <a:cs typeface="Arial" pitchFamily="34" charset="0"/>
            </a:endParaRPr>
          </a:p>
          <a:p>
            <a:endParaRPr lang="cs-CZ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>
                <a:latin typeface="Arial" pitchFamily="34" charset="0"/>
                <a:cs typeface="Arial" pitchFamily="34" charset="0"/>
              </a:rPr>
              <a:t>Biochemické </a:t>
            </a:r>
            <a:r>
              <a:rPr lang="cs-CZ" sz="2400" dirty="0" err="1">
                <a:latin typeface="Arial" pitchFamily="34" charset="0"/>
                <a:cs typeface="Arial" pitchFamily="34" charset="0"/>
              </a:rPr>
              <a:t>markery</a:t>
            </a:r>
            <a:endParaRPr lang="cs-CZ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1844824"/>
            <a:ext cx="4313162" cy="3956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80596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600" dirty="0">
                <a:latin typeface="Arial" pitchFamily="34" charset="0"/>
                <a:cs typeface="Arial" pitchFamily="34" charset="0"/>
              </a:rPr>
              <a:t>kyselý glykoprotein, tvoří obsah neurosekrečních granul</a:t>
            </a:r>
          </a:p>
          <a:p>
            <a:endParaRPr lang="cs-CZ" sz="1600" dirty="0">
              <a:latin typeface="Arial" pitchFamily="34" charset="0"/>
              <a:cs typeface="Arial" pitchFamily="34" charset="0"/>
            </a:endParaRPr>
          </a:p>
          <a:p>
            <a:r>
              <a:rPr lang="cs-CZ" sz="1600" dirty="0">
                <a:latin typeface="Arial" pitchFamily="34" charset="0"/>
                <a:cs typeface="Arial" pitchFamily="34" charset="0"/>
              </a:rPr>
              <a:t>nejvíce využívaný </a:t>
            </a:r>
            <a:r>
              <a:rPr lang="cs-CZ" sz="1600" dirty="0" err="1">
                <a:latin typeface="Arial" pitchFamily="34" charset="0"/>
                <a:cs typeface="Arial" pitchFamily="34" charset="0"/>
              </a:rPr>
              <a:t>marker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 u NEN</a:t>
            </a:r>
          </a:p>
          <a:p>
            <a:endParaRPr lang="cs-CZ" sz="1600" dirty="0">
              <a:latin typeface="Arial" pitchFamily="34" charset="0"/>
              <a:cs typeface="Arial" pitchFamily="34" charset="0"/>
            </a:endParaRPr>
          </a:p>
          <a:p>
            <a:r>
              <a:rPr lang="cs-CZ" sz="1600" dirty="0">
                <a:latin typeface="Arial" pitchFamily="34" charset="0"/>
                <a:cs typeface="Arial" pitchFamily="34" charset="0"/>
              </a:rPr>
              <a:t>senzitivita a specifita 67-93%</a:t>
            </a:r>
          </a:p>
          <a:p>
            <a:endParaRPr lang="cs-CZ" sz="1600" dirty="0">
              <a:latin typeface="Arial" pitchFamily="34" charset="0"/>
              <a:cs typeface="Arial" pitchFamily="34" charset="0"/>
            </a:endParaRPr>
          </a:p>
          <a:p>
            <a:r>
              <a:rPr lang="cs-CZ" sz="1600" dirty="0">
                <a:latin typeface="Arial" pitchFamily="34" charset="0"/>
                <a:cs typeface="Arial" pitchFamily="34" charset="0"/>
              </a:rPr>
              <a:t>hodnota koreluje s rozsahem a prognózou onemocnění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pPr marL="109728" indent="0">
              <a:buNone/>
            </a:pPr>
            <a:endParaRPr lang="cs-CZ" sz="900" dirty="0" smtClean="0"/>
          </a:p>
          <a:p>
            <a:pPr marL="109728" indent="0">
              <a:buNone/>
            </a:pPr>
            <a:r>
              <a:rPr lang="cs-CZ" sz="800" dirty="0" err="1">
                <a:latin typeface="Arial" pitchFamily="34" charset="0"/>
                <a:cs typeface="Arial" pitchFamily="34" charset="0"/>
              </a:rPr>
              <a:t>Staffan</a:t>
            </a:r>
            <a:r>
              <a:rPr lang="cs-CZ" sz="8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800" dirty="0" err="1" smtClean="0">
                <a:latin typeface="Arial" pitchFamily="34" charset="0"/>
                <a:cs typeface="Arial" pitchFamily="34" charset="0"/>
              </a:rPr>
              <a:t>Welin</a:t>
            </a:r>
            <a:r>
              <a:rPr lang="cs-CZ" sz="800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n-US" sz="800" dirty="0" smtClean="0">
                <a:latin typeface="Arial" pitchFamily="34" charset="0"/>
                <a:cs typeface="Arial" pitchFamily="34" charset="0"/>
              </a:rPr>
              <a:t>NET </a:t>
            </a:r>
            <a:r>
              <a:rPr lang="en-US" sz="800" dirty="0">
                <a:latin typeface="Arial" pitchFamily="34" charset="0"/>
                <a:cs typeface="Arial" pitchFamily="34" charset="0"/>
              </a:rPr>
              <a:t>biomarkers: How do I interpret 5 HIAA/</a:t>
            </a:r>
            <a:r>
              <a:rPr lang="en-US" sz="800" dirty="0" err="1">
                <a:latin typeface="Arial" pitchFamily="34" charset="0"/>
                <a:cs typeface="Arial" pitchFamily="34" charset="0"/>
              </a:rPr>
              <a:t>Chromogranin</a:t>
            </a:r>
            <a:r>
              <a:rPr lang="en-US" sz="800" dirty="0">
                <a:latin typeface="Arial" pitchFamily="34" charset="0"/>
                <a:cs typeface="Arial" pitchFamily="34" charset="0"/>
              </a:rPr>
              <a:t> A increase in small intestinal NET.</a:t>
            </a:r>
            <a:endParaRPr lang="cs-CZ" sz="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err="1">
                <a:latin typeface="Arial" pitchFamily="34" charset="0"/>
                <a:cs typeface="Arial" pitchFamily="34" charset="0"/>
              </a:rPr>
              <a:t>Chromogranin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 A</a:t>
            </a:r>
          </a:p>
        </p:txBody>
      </p:sp>
    </p:spTree>
    <p:extLst>
      <p:ext uri="{BB962C8B-B14F-4D97-AF65-F5344CB8AC3E}">
        <p14:creationId xmlns:p14="http://schemas.microsoft.com/office/powerpoint/2010/main" val="1619842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700" dirty="0"/>
              <a:t>Odběr: periferní krev</a:t>
            </a:r>
          </a:p>
          <a:p>
            <a:endParaRPr lang="cs-CZ" sz="1700" dirty="0"/>
          </a:p>
          <a:p>
            <a:r>
              <a:rPr lang="cs-CZ" sz="1700" dirty="0"/>
              <a:t>Falešná pozitivita</a:t>
            </a:r>
          </a:p>
          <a:p>
            <a:endParaRPr lang="cs-CZ" sz="1700" dirty="0"/>
          </a:p>
          <a:p>
            <a:pPr marL="109728" indent="0">
              <a:buNone/>
            </a:pPr>
            <a:r>
              <a:rPr lang="cs-CZ" sz="1700" dirty="0"/>
              <a:t> </a:t>
            </a:r>
            <a:r>
              <a:rPr lang="cs-CZ" sz="18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1800" dirty="0">
                <a:solidFill>
                  <a:schemeClr val="bg2">
                    <a:lumMod val="50000"/>
                  </a:schemeClr>
                </a:solidFill>
                <a:cs typeface="Lucida Sans Unicode"/>
              </a:rPr>
              <a:t>‣</a:t>
            </a:r>
            <a:r>
              <a:rPr lang="cs-CZ" sz="18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1700" dirty="0"/>
              <a:t> inhibitory protonové pumpy</a:t>
            </a:r>
          </a:p>
          <a:p>
            <a:pPr marL="109728" indent="0">
              <a:buNone/>
            </a:pPr>
            <a:r>
              <a:rPr lang="cs-CZ" sz="1700" dirty="0"/>
              <a:t>     </a:t>
            </a:r>
            <a:r>
              <a:rPr lang="cs-CZ" sz="1700" dirty="0">
                <a:solidFill>
                  <a:schemeClr val="bg2">
                    <a:lumMod val="50000"/>
                  </a:schemeClr>
                </a:solidFill>
              </a:rPr>
              <a:t>‣</a:t>
            </a:r>
            <a:r>
              <a:rPr lang="cs-CZ" sz="1700" dirty="0"/>
              <a:t> nutno odsadit 3-4 týdny před odběrem</a:t>
            </a:r>
          </a:p>
          <a:p>
            <a:pPr marL="109728" indent="0">
              <a:buNone/>
            </a:pPr>
            <a:r>
              <a:rPr lang="cs-CZ" sz="1700" dirty="0"/>
              <a:t>  </a:t>
            </a:r>
            <a:r>
              <a:rPr lang="cs-CZ" sz="1700" dirty="0">
                <a:solidFill>
                  <a:schemeClr val="bg2">
                    <a:lumMod val="50000"/>
                  </a:schemeClr>
                </a:solidFill>
              </a:rPr>
              <a:t>   ‣ </a:t>
            </a:r>
            <a:r>
              <a:rPr lang="cs-CZ" sz="1700" dirty="0"/>
              <a:t>možno H2 inhibitory(</a:t>
            </a:r>
            <a:r>
              <a:rPr lang="cs-CZ" sz="1700" dirty="0" err="1"/>
              <a:t>famotidin</a:t>
            </a:r>
            <a:r>
              <a:rPr lang="cs-CZ" sz="1700" dirty="0"/>
              <a:t>)</a:t>
            </a:r>
          </a:p>
          <a:p>
            <a:pPr marL="109728" indent="0">
              <a:buNone/>
            </a:pPr>
            <a:endParaRPr lang="cs-CZ" sz="1700" dirty="0"/>
          </a:p>
          <a:p>
            <a:pPr marL="109728" indent="0">
              <a:buNone/>
            </a:pPr>
            <a:r>
              <a:rPr lang="cs-CZ" sz="17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cs-CZ" sz="18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1800" dirty="0">
                <a:solidFill>
                  <a:schemeClr val="bg2">
                    <a:lumMod val="50000"/>
                  </a:schemeClr>
                </a:solidFill>
                <a:cs typeface="Lucida Sans Unicode"/>
              </a:rPr>
              <a:t>‣</a:t>
            </a:r>
            <a:r>
              <a:rPr lang="cs-CZ" sz="18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17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cs-CZ" sz="1700" dirty="0"/>
              <a:t>srdeční selhání</a:t>
            </a:r>
          </a:p>
          <a:p>
            <a:pPr marL="109728" indent="0">
              <a:buNone/>
            </a:pPr>
            <a:endParaRPr lang="cs-CZ" sz="1700" dirty="0"/>
          </a:p>
          <a:p>
            <a:pPr marL="109728" indent="0">
              <a:buNone/>
            </a:pPr>
            <a:r>
              <a:rPr lang="cs-CZ" sz="1700" dirty="0"/>
              <a:t> </a:t>
            </a:r>
            <a:r>
              <a:rPr lang="cs-CZ" sz="18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1800" dirty="0">
                <a:solidFill>
                  <a:schemeClr val="bg2">
                    <a:lumMod val="50000"/>
                  </a:schemeClr>
                </a:solidFill>
                <a:cs typeface="Lucida Sans Unicode"/>
              </a:rPr>
              <a:t>‣</a:t>
            </a:r>
            <a:r>
              <a:rPr lang="cs-CZ" sz="18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1700" dirty="0"/>
              <a:t> renální selhání </a:t>
            </a:r>
            <a:endParaRPr lang="cs-CZ" sz="1700" dirty="0" smtClean="0"/>
          </a:p>
          <a:p>
            <a:pPr marL="109728" indent="0">
              <a:buNone/>
            </a:pPr>
            <a:endParaRPr lang="cs-CZ" sz="1700" dirty="0"/>
          </a:p>
          <a:p>
            <a:pPr marL="109728" indent="0">
              <a:buNone/>
            </a:pPr>
            <a:endParaRPr lang="cs-CZ" sz="1700" dirty="0" smtClean="0"/>
          </a:p>
          <a:p>
            <a:pPr marL="109728" indent="0">
              <a:buNone/>
            </a:pPr>
            <a:r>
              <a:rPr lang="cs-CZ" sz="800" dirty="0" err="1">
                <a:latin typeface="Arial" pitchFamily="34" charset="0"/>
                <a:cs typeface="Arial" pitchFamily="34" charset="0"/>
              </a:rPr>
              <a:t>Staffan</a:t>
            </a:r>
            <a:r>
              <a:rPr lang="cs-CZ" sz="8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800" dirty="0" err="1">
                <a:latin typeface="Arial" pitchFamily="34" charset="0"/>
                <a:cs typeface="Arial" pitchFamily="34" charset="0"/>
              </a:rPr>
              <a:t>Welin</a:t>
            </a:r>
            <a:r>
              <a:rPr lang="cs-CZ" sz="800" dirty="0">
                <a:latin typeface="Arial" pitchFamily="34" charset="0"/>
                <a:cs typeface="Arial" pitchFamily="34" charset="0"/>
              </a:rPr>
              <a:t>:</a:t>
            </a:r>
            <a:r>
              <a:rPr lang="en-US" sz="800" dirty="0">
                <a:latin typeface="Arial" pitchFamily="34" charset="0"/>
                <a:cs typeface="Arial" pitchFamily="34" charset="0"/>
              </a:rPr>
              <a:t>NET biomarkers: How do I interpret 5 HIAA/</a:t>
            </a:r>
            <a:r>
              <a:rPr lang="en-US" sz="800" dirty="0" err="1">
                <a:latin typeface="Arial" pitchFamily="34" charset="0"/>
                <a:cs typeface="Arial" pitchFamily="34" charset="0"/>
              </a:rPr>
              <a:t>Chromogranin</a:t>
            </a:r>
            <a:r>
              <a:rPr lang="en-US" sz="800" dirty="0">
                <a:latin typeface="Arial" pitchFamily="34" charset="0"/>
                <a:cs typeface="Arial" pitchFamily="34" charset="0"/>
              </a:rPr>
              <a:t> A increase in small intestinal NET.</a:t>
            </a:r>
            <a:endParaRPr lang="cs-CZ" sz="800" dirty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endParaRPr lang="cs-CZ" sz="900" dirty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endParaRPr lang="cs-CZ" dirty="0"/>
          </a:p>
          <a:p>
            <a:endParaRPr lang="cs-CZ" sz="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err="1"/>
              <a:t>Chromogranin</a:t>
            </a:r>
            <a:r>
              <a:rPr lang="cs-CZ" sz="2400" dirty="0"/>
              <a:t> A</a:t>
            </a:r>
          </a:p>
        </p:txBody>
      </p:sp>
    </p:spTree>
    <p:extLst>
      <p:ext uri="{BB962C8B-B14F-4D97-AF65-F5344CB8AC3E}">
        <p14:creationId xmlns:p14="http://schemas.microsoft.com/office/powerpoint/2010/main" val="3375966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600" dirty="0">
                <a:latin typeface="Arial" pitchFamily="34" charset="0"/>
                <a:cs typeface="Arial" pitchFamily="34" charset="0"/>
              </a:rPr>
              <a:t>Historicky základní </a:t>
            </a:r>
            <a:r>
              <a:rPr lang="cs-CZ" sz="1600" dirty="0" err="1">
                <a:latin typeface="Arial" pitchFamily="34" charset="0"/>
                <a:cs typeface="Arial" pitchFamily="34" charset="0"/>
              </a:rPr>
              <a:t>marker</a:t>
            </a:r>
            <a:endParaRPr lang="cs-CZ" sz="1600" dirty="0">
              <a:latin typeface="Arial" pitchFamily="34" charset="0"/>
              <a:cs typeface="Arial" pitchFamily="34" charset="0"/>
            </a:endParaRPr>
          </a:p>
          <a:p>
            <a:endParaRPr lang="cs-CZ" sz="1600" dirty="0">
              <a:latin typeface="Arial" pitchFamily="34" charset="0"/>
              <a:cs typeface="Arial" pitchFamily="34" charset="0"/>
            </a:endParaRPr>
          </a:p>
          <a:p>
            <a:r>
              <a:rPr lang="cs-CZ" sz="1600" dirty="0">
                <a:latin typeface="Arial" pitchFamily="34" charset="0"/>
                <a:cs typeface="Arial" pitchFamily="34" charset="0"/>
              </a:rPr>
              <a:t>Metabolit serotoninu</a:t>
            </a:r>
          </a:p>
          <a:p>
            <a:endParaRPr lang="cs-CZ" sz="1600" dirty="0">
              <a:latin typeface="Arial" pitchFamily="34" charset="0"/>
              <a:cs typeface="Arial" pitchFamily="34" charset="0"/>
            </a:endParaRPr>
          </a:p>
          <a:p>
            <a:r>
              <a:rPr lang="cs-CZ" sz="1600" dirty="0">
                <a:latin typeface="Arial" pitchFamily="34" charset="0"/>
                <a:cs typeface="Arial" pitchFamily="34" charset="0"/>
              </a:rPr>
              <a:t>Vysoká specifita (100%), nízká senzitivita(35%)</a:t>
            </a:r>
          </a:p>
          <a:p>
            <a:endParaRPr lang="cs-CZ" sz="1600" dirty="0">
              <a:latin typeface="Arial" pitchFamily="34" charset="0"/>
              <a:cs typeface="Arial" pitchFamily="34" charset="0"/>
            </a:endParaRPr>
          </a:p>
          <a:p>
            <a:r>
              <a:rPr lang="cs-CZ" sz="1600" dirty="0">
                <a:latin typeface="Arial" pitchFamily="34" charset="0"/>
                <a:cs typeface="Arial" pitchFamily="34" charset="0"/>
              </a:rPr>
              <a:t>Vhodný pro primární diagnostiku, ne pro sledování a hodnocení odpovědi na </a:t>
            </a:r>
            <a:r>
              <a:rPr lang="cs-CZ" sz="1600" dirty="0" smtClean="0">
                <a:latin typeface="Arial" pitchFamily="34" charset="0"/>
                <a:cs typeface="Arial" pitchFamily="34" charset="0"/>
              </a:rPr>
              <a:t>léčbu</a:t>
            </a:r>
          </a:p>
          <a:p>
            <a:endParaRPr lang="cs-CZ" sz="1600" dirty="0">
              <a:latin typeface="Arial" pitchFamily="34" charset="0"/>
              <a:cs typeface="Arial" pitchFamily="34" charset="0"/>
            </a:endParaRPr>
          </a:p>
          <a:p>
            <a:endParaRPr lang="cs-CZ" sz="1600" dirty="0" smtClean="0">
              <a:latin typeface="Arial" pitchFamily="34" charset="0"/>
              <a:cs typeface="Arial" pitchFamily="34" charset="0"/>
            </a:endParaRPr>
          </a:p>
          <a:p>
            <a:endParaRPr lang="cs-CZ" sz="1600" dirty="0">
              <a:latin typeface="Arial" pitchFamily="34" charset="0"/>
              <a:cs typeface="Arial" pitchFamily="34" charset="0"/>
            </a:endParaRPr>
          </a:p>
          <a:p>
            <a:endParaRPr lang="cs-CZ" sz="1600" dirty="0" smtClean="0">
              <a:latin typeface="Arial" pitchFamily="34" charset="0"/>
              <a:cs typeface="Arial" pitchFamily="34" charset="0"/>
            </a:endParaRPr>
          </a:p>
          <a:p>
            <a:endParaRPr lang="cs-CZ" sz="1600" dirty="0">
              <a:latin typeface="Arial" pitchFamily="34" charset="0"/>
              <a:cs typeface="Arial" pitchFamily="34" charset="0"/>
            </a:endParaRPr>
          </a:p>
          <a:p>
            <a:endParaRPr lang="cs-CZ" sz="1600" dirty="0" smtClean="0">
              <a:latin typeface="Arial" pitchFamily="34" charset="0"/>
              <a:cs typeface="Arial" pitchFamily="34" charset="0"/>
            </a:endParaRPr>
          </a:p>
          <a:p>
            <a:endParaRPr lang="cs-CZ" sz="1600" dirty="0" smtClean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r>
              <a:rPr lang="cs-CZ" sz="800" dirty="0" err="1" smtClean="0">
                <a:latin typeface="Arial" pitchFamily="34" charset="0"/>
                <a:cs typeface="Arial" pitchFamily="34" charset="0"/>
              </a:rPr>
              <a:t>Staffan</a:t>
            </a:r>
            <a:r>
              <a:rPr lang="cs-CZ" sz="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800" dirty="0" err="1">
                <a:latin typeface="Arial" pitchFamily="34" charset="0"/>
                <a:cs typeface="Arial" pitchFamily="34" charset="0"/>
              </a:rPr>
              <a:t>Welin</a:t>
            </a:r>
            <a:r>
              <a:rPr lang="cs-CZ" sz="800" dirty="0">
                <a:latin typeface="Arial" pitchFamily="34" charset="0"/>
                <a:cs typeface="Arial" pitchFamily="34" charset="0"/>
              </a:rPr>
              <a:t>:</a:t>
            </a:r>
            <a:r>
              <a:rPr lang="en-US" sz="800" dirty="0">
                <a:latin typeface="Arial" pitchFamily="34" charset="0"/>
                <a:cs typeface="Arial" pitchFamily="34" charset="0"/>
              </a:rPr>
              <a:t>NET biomarkers: How do I interpret 5 HIAA/</a:t>
            </a:r>
            <a:r>
              <a:rPr lang="en-US" sz="800" dirty="0" err="1">
                <a:latin typeface="Arial" pitchFamily="34" charset="0"/>
                <a:cs typeface="Arial" pitchFamily="34" charset="0"/>
              </a:rPr>
              <a:t>Chromogranin</a:t>
            </a:r>
            <a:r>
              <a:rPr lang="en-US" sz="800" dirty="0">
                <a:latin typeface="Arial" pitchFamily="34" charset="0"/>
                <a:cs typeface="Arial" pitchFamily="34" charset="0"/>
              </a:rPr>
              <a:t> A increase in small intestinal NET</a:t>
            </a:r>
            <a:r>
              <a:rPr lang="en-US" sz="900" dirty="0">
                <a:latin typeface="Arial" pitchFamily="34" charset="0"/>
                <a:cs typeface="Arial" pitchFamily="34" charset="0"/>
              </a:rPr>
              <a:t>.</a:t>
            </a:r>
            <a:endParaRPr lang="cs-CZ" sz="900" dirty="0">
              <a:latin typeface="Arial" pitchFamily="34" charset="0"/>
              <a:cs typeface="Arial" pitchFamily="34" charset="0"/>
            </a:endParaRPr>
          </a:p>
          <a:p>
            <a:endParaRPr lang="cs-CZ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>
                <a:latin typeface="Arial" pitchFamily="34" charset="0"/>
                <a:cs typeface="Arial" pitchFamily="34" charset="0"/>
              </a:rPr>
              <a:t>KYSELINA HYDROXYINDOLOCTOVÁ</a:t>
            </a:r>
          </a:p>
        </p:txBody>
      </p:sp>
    </p:spTree>
    <p:extLst>
      <p:ext uri="{BB962C8B-B14F-4D97-AF65-F5344CB8AC3E}">
        <p14:creationId xmlns:p14="http://schemas.microsoft.com/office/powerpoint/2010/main" val="3697002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1900" dirty="0">
                <a:latin typeface="Arial" pitchFamily="34" charset="0"/>
                <a:cs typeface="Arial" pitchFamily="34" charset="0"/>
              </a:rPr>
              <a:t>odběr: 24hod sběr moči</a:t>
            </a:r>
          </a:p>
          <a:p>
            <a:endParaRPr lang="cs-CZ" sz="1900" dirty="0">
              <a:latin typeface="Arial" pitchFamily="34" charset="0"/>
              <a:cs typeface="Arial" pitchFamily="34" charset="0"/>
            </a:endParaRPr>
          </a:p>
          <a:p>
            <a:r>
              <a:rPr lang="cs-CZ" sz="1900" dirty="0">
                <a:latin typeface="Arial" pitchFamily="34" charset="0"/>
                <a:cs typeface="Arial" pitchFamily="34" charset="0"/>
              </a:rPr>
              <a:t>3-4 dny před speciální dieta( omezit kiwi, banány, avokádo, ořechy, rajčata…)</a:t>
            </a:r>
          </a:p>
          <a:p>
            <a:endParaRPr lang="cs-CZ" sz="1900" dirty="0">
              <a:latin typeface="Arial" pitchFamily="34" charset="0"/>
              <a:cs typeface="Arial" pitchFamily="34" charset="0"/>
            </a:endParaRPr>
          </a:p>
          <a:p>
            <a:r>
              <a:rPr lang="cs-CZ" sz="1900" dirty="0">
                <a:latin typeface="Arial" pitchFamily="34" charset="0"/>
                <a:cs typeface="Arial" pitchFamily="34" charset="0"/>
              </a:rPr>
              <a:t>Lékové interakce</a:t>
            </a:r>
          </a:p>
          <a:p>
            <a:endParaRPr lang="cs-CZ" sz="1900" dirty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r>
              <a:rPr lang="cs-CZ" sz="20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2000" dirty="0">
                <a:solidFill>
                  <a:schemeClr val="bg2">
                    <a:lumMod val="50000"/>
                  </a:schemeClr>
                </a:solidFill>
                <a:cs typeface="Lucida Sans Unicode"/>
              </a:rPr>
              <a:t>‣</a:t>
            </a:r>
            <a:r>
              <a:rPr lang="cs-CZ" sz="20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1900" dirty="0">
                <a:latin typeface="Arial" pitchFamily="34" charset="0"/>
                <a:cs typeface="Arial" pitchFamily="34" charset="0"/>
              </a:rPr>
              <a:t> zvýšená koncentrace: acetanilide, fenacetin, </a:t>
            </a:r>
            <a:r>
              <a:rPr lang="cs-CZ" sz="1900" dirty="0" err="1">
                <a:latin typeface="Arial" pitchFamily="34" charset="0"/>
                <a:cs typeface="Arial" pitchFamily="34" charset="0"/>
              </a:rPr>
              <a:t>glyceryl</a:t>
            </a:r>
            <a:r>
              <a:rPr lang="cs-CZ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900" dirty="0" err="1">
                <a:latin typeface="Arial" pitchFamily="34" charset="0"/>
                <a:cs typeface="Arial" pitchFamily="34" charset="0"/>
              </a:rPr>
              <a:t>guaiakolát</a:t>
            </a:r>
            <a:r>
              <a:rPr lang="cs-CZ" sz="1900" dirty="0">
                <a:latin typeface="Arial" pitchFamily="34" charset="0"/>
                <a:cs typeface="Arial" pitchFamily="34" charset="0"/>
              </a:rPr>
              <a:t>, </a:t>
            </a:r>
            <a:r>
              <a:rPr lang="cs-CZ" sz="1900" dirty="0" err="1">
                <a:latin typeface="Arial" pitchFamily="34" charset="0"/>
                <a:cs typeface="Arial" pitchFamily="34" charset="0"/>
              </a:rPr>
              <a:t>cisplatina</a:t>
            </a:r>
            <a:r>
              <a:rPr lang="cs-CZ" sz="1900" dirty="0">
                <a:latin typeface="Arial" pitchFamily="34" charset="0"/>
                <a:cs typeface="Arial" pitchFamily="34" charset="0"/>
              </a:rPr>
              <a:t>, FTU </a:t>
            </a:r>
          </a:p>
          <a:p>
            <a:pPr marL="109728" indent="0">
              <a:buNone/>
            </a:pPr>
            <a:endParaRPr lang="cs-CZ" sz="1900" dirty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r>
              <a:rPr lang="cs-CZ" sz="19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20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2000" dirty="0">
                <a:solidFill>
                  <a:schemeClr val="bg2">
                    <a:lumMod val="50000"/>
                  </a:schemeClr>
                </a:solidFill>
                <a:cs typeface="Lucida Sans Unicode"/>
              </a:rPr>
              <a:t>‣</a:t>
            </a:r>
            <a:r>
              <a:rPr lang="cs-CZ" sz="20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19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1900" dirty="0">
                <a:latin typeface="Arial" pitchFamily="34" charset="0"/>
                <a:cs typeface="Arial" pitchFamily="34" charset="0"/>
              </a:rPr>
              <a:t>snížená koncentrace: heparin, </a:t>
            </a:r>
            <a:r>
              <a:rPr lang="cs-CZ" sz="1900" dirty="0" err="1">
                <a:latin typeface="Arial" pitchFamily="34" charset="0"/>
                <a:cs typeface="Arial" pitchFamily="34" charset="0"/>
              </a:rPr>
              <a:t>levodopa</a:t>
            </a:r>
            <a:r>
              <a:rPr lang="cs-CZ" sz="1900" dirty="0">
                <a:latin typeface="Arial" pitchFamily="34" charset="0"/>
                <a:cs typeface="Arial" pitchFamily="34" charset="0"/>
              </a:rPr>
              <a:t>, </a:t>
            </a:r>
            <a:r>
              <a:rPr lang="cs-CZ" sz="1900" dirty="0" err="1">
                <a:latin typeface="Arial" pitchFamily="34" charset="0"/>
                <a:cs typeface="Arial" pitchFamily="34" charset="0"/>
              </a:rPr>
              <a:t>methyldopa</a:t>
            </a:r>
            <a:r>
              <a:rPr lang="cs-CZ" sz="1900" dirty="0">
                <a:latin typeface="Arial" pitchFamily="34" charset="0"/>
                <a:cs typeface="Arial" pitchFamily="34" charset="0"/>
              </a:rPr>
              <a:t>, </a:t>
            </a:r>
            <a:r>
              <a:rPr lang="cs-CZ" sz="1900" dirty="0" err="1">
                <a:latin typeface="Arial" pitchFamily="34" charset="0"/>
                <a:cs typeface="Arial" pitchFamily="34" charset="0"/>
              </a:rPr>
              <a:t>tricyklická</a:t>
            </a:r>
            <a:r>
              <a:rPr lang="cs-CZ" sz="1900" dirty="0">
                <a:latin typeface="Arial" pitchFamily="34" charset="0"/>
                <a:cs typeface="Arial" pitchFamily="34" charset="0"/>
              </a:rPr>
              <a:t> antidepresiva, inhibitory </a:t>
            </a:r>
            <a:r>
              <a:rPr lang="cs-CZ" sz="1900" dirty="0" smtClean="0">
                <a:latin typeface="Arial" pitchFamily="34" charset="0"/>
                <a:cs typeface="Arial" pitchFamily="34" charset="0"/>
              </a:rPr>
              <a:t>MAO</a:t>
            </a:r>
          </a:p>
          <a:p>
            <a:pPr marL="109728" indent="0">
              <a:buNone/>
            </a:pPr>
            <a:endParaRPr lang="cs-CZ" sz="1900" dirty="0" smtClean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endParaRPr lang="cs-CZ" sz="1900" dirty="0" smtClean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r>
              <a:rPr lang="cs-CZ" sz="800" dirty="0" err="1">
                <a:latin typeface="Arial" pitchFamily="34" charset="0"/>
                <a:cs typeface="Arial" pitchFamily="34" charset="0"/>
              </a:rPr>
              <a:t>Staffan</a:t>
            </a:r>
            <a:r>
              <a:rPr lang="cs-CZ" sz="8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800" dirty="0" err="1">
                <a:latin typeface="Arial" pitchFamily="34" charset="0"/>
                <a:cs typeface="Arial" pitchFamily="34" charset="0"/>
              </a:rPr>
              <a:t>Welin</a:t>
            </a:r>
            <a:r>
              <a:rPr lang="cs-CZ" sz="800" dirty="0">
                <a:latin typeface="Arial" pitchFamily="34" charset="0"/>
                <a:cs typeface="Arial" pitchFamily="34" charset="0"/>
              </a:rPr>
              <a:t>:</a:t>
            </a:r>
            <a:r>
              <a:rPr lang="en-US" sz="800" dirty="0">
                <a:latin typeface="Arial" pitchFamily="34" charset="0"/>
                <a:cs typeface="Arial" pitchFamily="34" charset="0"/>
              </a:rPr>
              <a:t>NET biomarkers: How do I interpret 5 HIAA/</a:t>
            </a:r>
            <a:r>
              <a:rPr lang="en-US" sz="800" dirty="0" err="1">
                <a:latin typeface="Arial" pitchFamily="34" charset="0"/>
                <a:cs typeface="Arial" pitchFamily="34" charset="0"/>
              </a:rPr>
              <a:t>Chromogranin</a:t>
            </a:r>
            <a:r>
              <a:rPr lang="en-US" sz="800" dirty="0">
                <a:latin typeface="Arial" pitchFamily="34" charset="0"/>
                <a:cs typeface="Arial" pitchFamily="34" charset="0"/>
              </a:rPr>
              <a:t> A increase in small intestinal NET.</a:t>
            </a:r>
            <a:endParaRPr lang="cs-CZ" sz="800" dirty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endParaRPr lang="cs-CZ" sz="900" dirty="0">
              <a:latin typeface="Arial" pitchFamily="34" charset="0"/>
              <a:cs typeface="Arial" pitchFamily="34" charset="0"/>
            </a:endParaRP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>
                <a:latin typeface="Arial" pitchFamily="34" charset="0"/>
                <a:cs typeface="Arial" pitchFamily="34" charset="0"/>
              </a:rPr>
              <a:t>KYSELINA HYDROXYINDOLOCTOVÁ</a:t>
            </a:r>
          </a:p>
        </p:txBody>
      </p:sp>
    </p:spTree>
    <p:extLst>
      <p:ext uri="{BB962C8B-B14F-4D97-AF65-F5344CB8AC3E}">
        <p14:creationId xmlns:p14="http://schemas.microsoft.com/office/powerpoint/2010/main" val="1257124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600" dirty="0">
                <a:latin typeface="Arial" pitchFamily="34" charset="0"/>
                <a:cs typeface="Arial" pitchFamily="34" charset="0"/>
              </a:rPr>
              <a:t>RECIST kritéria</a:t>
            </a:r>
          </a:p>
          <a:p>
            <a:endParaRPr lang="cs-CZ" sz="1600" dirty="0">
              <a:latin typeface="Arial" pitchFamily="34" charset="0"/>
              <a:cs typeface="Arial" pitchFamily="34" charset="0"/>
            </a:endParaRPr>
          </a:p>
          <a:p>
            <a:r>
              <a:rPr lang="cs-CZ" sz="1600" dirty="0">
                <a:latin typeface="Arial" pitchFamily="34" charset="0"/>
                <a:cs typeface="Arial" pitchFamily="34" charset="0"/>
              </a:rPr>
              <a:t>U meta jater upřednostnit MRI než CT vyšetření</a:t>
            </a:r>
          </a:p>
          <a:p>
            <a:endParaRPr lang="cs-CZ" sz="1600" dirty="0">
              <a:latin typeface="Arial" pitchFamily="34" charset="0"/>
              <a:cs typeface="Arial" pitchFamily="34" charset="0"/>
            </a:endParaRPr>
          </a:p>
          <a:p>
            <a:r>
              <a:rPr lang="cs-CZ" sz="1600" dirty="0">
                <a:latin typeface="Arial" pitchFamily="34" charset="0"/>
                <a:cs typeface="Arial" pitchFamily="34" charset="0"/>
              </a:rPr>
              <a:t>Komparace s vhodným předešlým přešetřením</a:t>
            </a:r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pPr marL="109728" indent="0">
              <a:buNone/>
            </a:pPr>
            <a:endParaRPr lang="cs-CZ" dirty="0" smtClean="0"/>
          </a:p>
          <a:p>
            <a:pPr marL="109728" indent="0">
              <a:buNone/>
            </a:pPr>
            <a:endParaRPr lang="cs-CZ" sz="900" dirty="0"/>
          </a:p>
          <a:p>
            <a:pPr marL="109728" indent="0">
              <a:buNone/>
            </a:pPr>
            <a:endParaRPr lang="cs-CZ" sz="900" dirty="0" smtClean="0"/>
          </a:p>
          <a:p>
            <a:pPr marL="109728" indent="0">
              <a:buNone/>
            </a:pPr>
            <a:endParaRPr lang="cs-CZ" sz="900" dirty="0"/>
          </a:p>
          <a:p>
            <a:pPr marL="109728" indent="0">
              <a:buNone/>
            </a:pPr>
            <a:endParaRPr lang="cs-CZ" sz="900" dirty="0" smtClean="0"/>
          </a:p>
          <a:p>
            <a:pPr marL="109728" indent="0">
              <a:buNone/>
            </a:pPr>
            <a:endParaRPr lang="cs-CZ" sz="900" dirty="0"/>
          </a:p>
          <a:p>
            <a:pPr marL="109728" indent="0">
              <a:buNone/>
            </a:pPr>
            <a:r>
              <a:rPr lang="cs-CZ" sz="800" dirty="0" err="1">
                <a:latin typeface="Arial" pitchFamily="34" charset="0"/>
                <a:cs typeface="Arial" pitchFamily="34" charset="0"/>
              </a:rPr>
              <a:t>Clarisse</a:t>
            </a:r>
            <a:r>
              <a:rPr lang="cs-CZ" sz="8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800" dirty="0" err="1">
                <a:latin typeface="Arial" pitchFamily="34" charset="0"/>
                <a:cs typeface="Arial" pitchFamily="34" charset="0"/>
              </a:rPr>
              <a:t>Dromain</a:t>
            </a:r>
            <a:r>
              <a:rPr lang="cs-CZ" sz="80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cs-CZ" sz="800" dirty="0">
                <a:latin typeface="Arial" pitchFamily="34" charset="0"/>
                <a:cs typeface="Arial" pitchFamily="34" charset="0"/>
              </a:rPr>
              <a:t> Anja </a:t>
            </a:r>
            <a:r>
              <a:rPr lang="cs-CZ" sz="800" dirty="0" err="1" smtClean="0">
                <a:latin typeface="Arial" pitchFamily="34" charset="0"/>
                <a:cs typeface="Arial" pitchFamily="34" charset="0"/>
              </a:rPr>
              <a:t>Rinke</a:t>
            </a:r>
            <a:r>
              <a:rPr lang="cs-CZ" sz="800" dirty="0">
                <a:latin typeface="Arial" pitchFamily="34" charset="0"/>
                <a:cs typeface="Arial" pitchFamily="34" charset="0"/>
              </a:rPr>
              <a:t>:</a:t>
            </a:r>
            <a:r>
              <a:rPr lang="en-US" sz="800" dirty="0" err="1" smtClean="0">
                <a:latin typeface="Arial" pitchFamily="34" charset="0"/>
                <a:cs typeface="Arial" pitchFamily="34" charset="0"/>
              </a:rPr>
              <a:t>Imagin</a:t>
            </a:r>
            <a:r>
              <a:rPr lang="en-US" sz="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" dirty="0">
                <a:latin typeface="Arial" pitchFamily="34" charset="0"/>
                <a:cs typeface="Arial" pitchFamily="34" charset="0"/>
              </a:rPr>
              <a:t>(cross- sectional and molecular): How do I interpret RECIST, non-RECIST progression and PERCIST progression</a:t>
            </a:r>
            <a:endParaRPr lang="cs-CZ" sz="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>
                <a:latin typeface="Arial" pitchFamily="34" charset="0"/>
                <a:cs typeface="Arial" pitchFamily="34" charset="0"/>
              </a:rPr>
              <a:t>Hodnocení léčebné odpovědi</a:t>
            </a:r>
          </a:p>
        </p:txBody>
      </p:sp>
    </p:spTree>
    <p:extLst>
      <p:ext uri="{BB962C8B-B14F-4D97-AF65-F5344CB8AC3E}">
        <p14:creationId xmlns:p14="http://schemas.microsoft.com/office/powerpoint/2010/main" val="933731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sz="1600" dirty="0">
                <a:latin typeface="Arial" pitchFamily="34" charset="0"/>
                <a:cs typeface="Arial" pitchFamily="34" charset="0"/>
              </a:rPr>
              <a:t>Dle RECIST SD ne vždy indikace k pokračování léčby</a:t>
            </a:r>
          </a:p>
          <a:p>
            <a:pPr marL="109728" indent="0">
              <a:buNone/>
            </a:pPr>
            <a:r>
              <a:rPr lang="cs-CZ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6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cs-CZ" sz="1600" dirty="0">
                <a:solidFill>
                  <a:schemeClr val="bg2">
                    <a:lumMod val="50000"/>
                  </a:schemeClr>
                </a:solidFill>
                <a:cs typeface="Lucida Sans Unicode"/>
              </a:rPr>
              <a:t>‣</a:t>
            </a:r>
            <a:r>
              <a:rPr lang="cs-CZ" sz="16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progrese nesledované léze</a:t>
            </a:r>
          </a:p>
          <a:p>
            <a:pPr marL="109728" indent="0">
              <a:buNone/>
            </a:pPr>
            <a:r>
              <a:rPr lang="cs-CZ" sz="16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cs-CZ" sz="1600" dirty="0">
                <a:solidFill>
                  <a:schemeClr val="bg2">
                    <a:lumMod val="50000"/>
                  </a:schemeClr>
                </a:solidFill>
                <a:cs typeface="Lucida Sans Unicode"/>
              </a:rPr>
              <a:t>‣</a:t>
            </a:r>
            <a:r>
              <a:rPr lang="cs-CZ" sz="16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neefektivní léčba pomalu rostoucích nádorů</a:t>
            </a:r>
          </a:p>
          <a:p>
            <a:pPr marL="109728" indent="0">
              <a:buNone/>
            </a:pPr>
            <a:r>
              <a:rPr lang="cs-CZ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6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cs-CZ" sz="1600" dirty="0">
                <a:solidFill>
                  <a:schemeClr val="bg2">
                    <a:lumMod val="50000"/>
                  </a:schemeClr>
                </a:solidFill>
                <a:cs typeface="Lucida Sans Unicode"/>
              </a:rPr>
              <a:t>‣</a:t>
            </a:r>
            <a:r>
              <a:rPr lang="cs-CZ" sz="16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 netolerance léčby, ukončení léčby</a:t>
            </a:r>
          </a:p>
          <a:p>
            <a:pPr marL="109728" indent="0">
              <a:buNone/>
            </a:pPr>
            <a:endParaRPr lang="cs-CZ" sz="1600" dirty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r>
              <a:rPr lang="cs-CZ" sz="16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‣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  Dle RECIST PD, není vždy nezbytná změna léčby</a:t>
            </a:r>
          </a:p>
          <a:p>
            <a:pPr marL="109728" indent="0">
              <a:buNone/>
            </a:pPr>
            <a:r>
              <a:rPr lang="cs-CZ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6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cs-CZ" sz="1600" dirty="0">
                <a:solidFill>
                  <a:schemeClr val="bg2">
                    <a:lumMod val="50000"/>
                  </a:schemeClr>
                </a:solidFill>
                <a:cs typeface="Lucida Sans Unicode"/>
              </a:rPr>
              <a:t>‣</a:t>
            </a:r>
            <a:r>
              <a:rPr lang="cs-CZ" sz="16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600" dirty="0" err="1">
                <a:latin typeface="Arial" pitchFamily="34" charset="0"/>
                <a:cs typeface="Arial" pitchFamily="34" charset="0"/>
              </a:rPr>
              <a:t>pseudoprogrese</a:t>
            </a:r>
            <a:endParaRPr lang="cs-CZ" sz="1600" dirty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r>
              <a:rPr lang="cs-CZ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6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cs-CZ" sz="1600" dirty="0">
                <a:solidFill>
                  <a:schemeClr val="bg2">
                    <a:lumMod val="50000"/>
                  </a:schemeClr>
                </a:solidFill>
                <a:cs typeface="Lucida Sans Unicode"/>
              </a:rPr>
              <a:t>‣</a:t>
            </a:r>
            <a:r>
              <a:rPr lang="cs-CZ" sz="16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 klinicky irelevantní</a:t>
            </a:r>
          </a:p>
          <a:p>
            <a:pPr marL="109728" indent="0">
              <a:buNone/>
            </a:pPr>
            <a:endParaRPr lang="cs-CZ" sz="1600" dirty="0">
              <a:latin typeface="Arial" pitchFamily="34" charset="0"/>
              <a:cs typeface="Arial" pitchFamily="34" charset="0"/>
            </a:endParaRPr>
          </a:p>
          <a:p>
            <a:r>
              <a:rPr lang="cs-CZ" sz="1600" dirty="0" err="1">
                <a:latin typeface="Arial" pitchFamily="34" charset="0"/>
                <a:cs typeface="Arial" pitchFamily="34" charset="0"/>
              </a:rPr>
              <a:t>Pseudoprogrese</a:t>
            </a:r>
            <a:endParaRPr lang="cs-CZ" sz="1600" dirty="0">
              <a:latin typeface="Arial" pitchFamily="34" charset="0"/>
              <a:cs typeface="Arial" pitchFamily="34" charset="0"/>
            </a:endParaRPr>
          </a:p>
          <a:p>
            <a:pPr marL="109728" indent="0" algn="just">
              <a:buNone/>
            </a:pPr>
            <a:r>
              <a:rPr lang="cs-CZ" sz="16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cs-CZ" sz="1600" dirty="0">
                <a:solidFill>
                  <a:schemeClr val="bg2">
                    <a:lumMod val="50000"/>
                  </a:schemeClr>
                </a:solidFill>
                <a:cs typeface="Lucida Sans Unicode"/>
              </a:rPr>
              <a:t>‣</a:t>
            </a:r>
            <a:r>
              <a:rPr lang="cs-CZ" sz="16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PPRT: v důsledku zánětu( edému), vyvolané zářením, zvětšení léze o 10% po 6</a:t>
            </a:r>
          </a:p>
          <a:p>
            <a:pPr marL="109728" indent="0" algn="just">
              <a:buNone/>
            </a:pPr>
            <a:r>
              <a:rPr lang="cs-CZ" sz="1600" dirty="0">
                <a:latin typeface="Arial" pitchFamily="34" charset="0"/>
                <a:cs typeface="Arial" pitchFamily="34" charset="0"/>
              </a:rPr>
              <a:t>      týdnech</a:t>
            </a:r>
          </a:p>
          <a:p>
            <a:pPr marL="109728" indent="0" algn="just">
              <a:buNone/>
            </a:pPr>
            <a:endParaRPr lang="cs-CZ" sz="1600" dirty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r>
              <a:rPr lang="cs-CZ" sz="16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‣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  Stabilizace – Progrese – </a:t>
            </a:r>
            <a:r>
              <a:rPr lang="cs-CZ" sz="1600" dirty="0" err="1">
                <a:latin typeface="Arial" pitchFamily="34" charset="0"/>
                <a:cs typeface="Arial" pitchFamily="34" charset="0"/>
              </a:rPr>
              <a:t>Pseudoprogrese</a:t>
            </a:r>
            <a:endParaRPr lang="cs-CZ" sz="1600" dirty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r>
              <a:rPr lang="cs-CZ" sz="16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cs-CZ" sz="1600" dirty="0">
                <a:solidFill>
                  <a:schemeClr val="bg2">
                    <a:lumMod val="50000"/>
                  </a:schemeClr>
                </a:solidFill>
                <a:cs typeface="Lucida Sans Unicode"/>
              </a:rPr>
              <a:t>‣</a:t>
            </a:r>
            <a:r>
              <a:rPr lang="cs-CZ" sz="16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 vhodné posouzení individuálně s </a:t>
            </a:r>
            <a:r>
              <a:rPr lang="cs-CZ" sz="1600" dirty="0" smtClean="0">
                <a:latin typeface="Arial" pitchFamily="34" charset="0"/>
                <a:cs typeface="Arial" pitchFamily="34" charset="0"/>
              </a:rPr>
              <a:t>radiologem</a:t>
            </a:r>
          </a:p>
          <a:p>
            <a:pPr marL="109728" indent="0">
              <a:buNone/>
            </a:pPr>
            <a:endParaRPr lang="cs-CZ" sz="1600" dirty="0" smtClean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endParaRPr lang="cs-CZ" sz="1600" dirty="0" smtClean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r>
              <a:rPr lang="cs-CZ" sz="900" dirty="0" err="1">
                <a:latin typeface="Arial" pitchFamily="34" charset="0"/>
                <a:cs typeface="Arial" pitchFamily="34" charset="0"/>
              </a:rPr>
              <a:t>Clarisse</a:t>
            </a:r>
            <a:r>
              <a:rPr lang="cs-CZ" sz="9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900" dirty="0" err="1">
                <a:latin typeface="Arial" pitchFamily="34" charset="0"/>
                <a:cs typeface="Arial" pitchFamily="34" charset="0"/>
              </a:rPr>
              <a:t>Dromain</a:t>
            </a:r>
            <a:r>
              <a:rPr lang="cs-CZ" sz="900" dirty="0">
                <a:latin typeface="Arial" pitchFamily="34" charset="0"/>
                <a:cs typeface="Arial" pitchFamily="34" charset="0"/>
              </a:rPr>
              <a:t>, Anja </a:t>
            </a:r>
            <a:r>
              <a:rPr lang="cs-CZ" sz="900" dirty="0" err="1">
                <a:latin typeface="Arial" pitchFamily="34" charset="0"/>
                <a:cs typeface="Arial" pitchFamily="34" charset="0"/>
              </a:rPr>
              <a:t>Rinke</a:t>
            </a:r>
            <a:r>
              <a:rPr lang="cs-CZ" sz="900" dirty="0">
                <a:latin typeface="Arial" pitchFamily="34" charset="0"/>
                <a:cs typeface="Arial" pitchFamily="34" charset="0"/>
              </a:rPr>
              <a:t>:</a:t>
            </a:r>
            <a:r>
              <a:rPr lang="en-US" sz="900" dirty="0" err="1">
                <a:latin typeface="Arial" pitchFamily="34" charset="0"/>
                <a:cs typeface="Arial" pitchFamily="34" charset="0"/>
              </a:rPr>
              <a:t>Imagin</a:t>
            </a:r>
            <a:r>
              <a:rPr lang="en-US" sz="900" dirty="0">
                <a:latin typeface="Arial" pitchFamily="34" charset="0"/>
                <a:cs typeface="Arial" pitchFamily="34" charset="0"/>
              </a:rPr>
              <a:t> (cross- sectional and molecular): How do I interpret RECIST, non-RECIST progression and PERCIST progression</a:t>
            </a:r>
            <a:endParaRPr lang="cs-CZ" sz="900" dirty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endParaRPr lang="cs-CZ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>
                <a:latin typeface="Arial" pitchFamily="34" charset="0"/>
                <a:cs typeface="Arial" pitchFamily="34" charset="0"/>
              </a:rPr>
              <a:t>Hodnocení léčebné odpovědi</a:t>
            </a:r>
          </a:p>
        </p:txBody>
      </p:sp>
    </p:spTree>
    <p:extLst>
      <p:ext uri="{BB962C8B-B14F-4D97-AF65-F5344CB8AC3E}">
        <p14:creationId xmlns:p14="http://schemas.microsoft.com/office/powerpoint/2010/main" val="3529915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182</TotalTime>
  <Words>513</Words>
  <Application>Microsoft Office PowerPoint</Application>
  <PresentationFormat>Předvádění na obrazovce (4:3)</PresentationFormat>
  <Paragraphs>145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Shluk</vt:lpstr>
      <vt:lpstr>Diagnostic challenges and dilemas in NEN medicine</vt:lpstr>
      <vt:lpstr>Diagnóza závisí na:</vt:lpstr>
      <vt:lpstr>Biochemické markery</vt:lpstr>
      <vt:lpstr>Chromogranin A</vt:lpstr>
      <vt:lpstr>Chromogranin A</vt:lpstr>
      <vt:lpstr>KYSELINA HYDROXYINDOLOCTOVÁ</vt:lpstr>
      <vt:lpstr>KYSELINA HYDROXYINDOLOCTOVÁ</vt:lpstr>
      <vt:lpstr>Hodnocení léčebné odpovědi</vt:lpstr>
      <vt:lpstr>Hodnocení léčebné odpovědi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enets</dc:title>
  <dc:creator>Michaela</dc:creator>
  <cp:lastModifiedBy>Michaela</cp:lastModifiedBy>
  <cp:revision>32</cp:revision>
  <dcterms:created xsi:type="dcterms:W3CDTF">2023-04-04T16:17:53Z</dcterms:created>
  <dcterms:modified xsi:type="dcterms:W3CDTF">2023-04-26T15:32:47Z</dcterms:modified>
</cp:coreProperties>
</file>